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58" r:id="rId3"/>
    <p:sldId id="259" r:id="rId4"/>
    <p:sldId id="271" r:id="rId5"/>
    <p:sldId id="270" r:id="rId6"/>
    <p:sldId id="269" r:id="rId7"/>
    <p:sldId id="268" r:id="rId8"/>
    <p:sldId id="267" r:id="rId9"/>
    <p:sldId id="282" r:id="rId10"/>
    <p:sldId id="281" r:id="rId11"/>
    <p:sldId id="280" r:id="rId12"/>
    <p:sldId id="279" r:id="rId13"/>
    <p:sldId id="278" r:id="rId14"/>
    <p:sldId id="277" r:id="rId15"/>
    <p:sldId id="276" r:id="rId16"/>
    <p:sldId id="275" r:id="rId17"/>
    <p:sldId id="274" r:id="rId18"/>
    <p:sldId id="273" r:id="rId19"/>
    <p:sldId id="272" r:id="rId20"/>
    <p:sldId id="266" r:id="rId21"/>
    <p:sldId id="260" r:id="rId22"/>
    <p:sldId id="283" r:id="rId23"/>
    <p:sldId id="296" r:id="rId24"/>
    <p:sldId id="295" r:id="rId25"/>
    <p:sldId id="294" r:id="rId26"/>
    <p:sldId id="293" r:id="rId27"/>
    <p:sldId id="292" r:id="rId28"/>
    <p:sldId id="291" r:id="rId29"/>
    <p:sldId id="290" r:id="rId30"/>
    <p:sldId id="289" r:id="rId31"/>
    <p:sldId id="288" r:id="rId32"/>
    <p:sldId id="287" r:id="rId33"/>
    <p:sldId id="286" r:id="rId34"/>
    <p:sldId id="285" r:id="rId35"/>
    <p:sldId id="284" r:id="rId36"/>
    <p:sldId id="301" r:id="rId37"/>
    <p:sldId id="300" r:id="rId38"/>
    <p:sldId id="299" r:id="rId39"/>
    <p:sldId id="298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CBB49-6BEE-4EDF-832B-E74FDE9B84AF}" type="datetimeFigureOut">
              <a:rPr lang="uk-UA" smtClean="0"/>
              <a:t>20.09.2014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4E92-E9D3-4E2C-88E4-68089DB1461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835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 this template so that each member of the project team has a set of slides with its own theme. Members, here’s how you add a new slide to just your set: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 smtClean="0"/>
          </a:p>
          <a:p>
            <a:r>
              <a:rPr lang="en-US" dirty="0" smtClean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67496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5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3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3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2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7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3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D6E9DEC-419B-4CC5-A080-3B06BD5A8291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9/20/2014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13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users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Volodia Kuzmenko</a:t>
            </a:r>
          </a:p>
          <a:p>
            <a:r>
              <a:rPr lang="en-US" dirty="0" smtClean="0"/>
              <a:t>Group IO-21</a:t>
            </a:r>
          </a:p>
        </p:txBody>
      </p:sp>
    </p:spTree>
    <p:extLst>
      <p:ext uri="{BB962C8B-B14F-4D97-AF65-F5344CB8AC3E}">
        <p14:creationId xmlns:p14="http://schemas.microsoft.com/office/powerpoint/2010/main" val="32993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Using</a:t>
            </a:r>
            <a:r>
              <a:rPr lang="uk-UA" dirty="0"/>
              <a:t> </a:t>
            </a:r>
            <a:r>
              <a:rPr lang="uk-UA" dirty="0" err="1"/>
              <a:t>Computers</a:t>
            </a:r>
            <a:r>
              <a:rPr lang="uk-UA" dirty="0"/>
              <a:t> </a:t>
            </a:r>
            <a:r>
              <a:rPr lang="uk-UA" dirty="0" err="1"/>
              <a:t>to</a:t>
            </a:r>
            <a:r>
              <a:rPr lang="uk-UA" dirty="0"/>
              <a:t> </a:t>
            </a:r>
            <a:r>
              <a:rPr lang="uk-UA" dirty="0" err="1"/>
              <a:t>Manage</a:t>
            </a:r>
            <a:r>
              <a:rPr lang="uk-UA" dirty="0"/>
              <a:t> </a:t>
            </a:r>
            <a:r>
              <a:rPr lang="uk-UA" dirty="0" err="1" smtClean="0"/>
              <a:t>People</a:t>
            </a:r>
            <a:endParaRPr lang="uk-UA" dirty="0"/>
          </a:p>
        </p:txBody>
      </p:sp>
      <p:pic>
        <p:nvPicPr>
          <p:cNvPr id="7170" name="Picture 2" descr="http://itonthego.com/wp-content/uploads/Business-People-Around-Computer-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63" y="2833777"/>
            <a:ext cx="3905475" cy="26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dn2.hubspot.net/hub/112901/file-670343254-jpg/careers.jpg?t=14099280329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59" y="2833777"/>
            <a:ext cx="3901660" cy="26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Computer</a:t>
            </a:r>
            <a:r>
              <a:rPr lang="uk-UA" dirty="0"/>
              <a:t> </a:t>
            </a:r>
            <a:r>
              <a:rPr lang="uk-UA" dirty="0" err="1" smtClean="0"/>
              <a:t>Administration</a:t>
            </a:r>
            <a:endParaRPr lang="uk-UA" dirty="0"/>
          </a:p>
        </p:txBody>
      </p:sp>
      <p:pic>
        <p:nvPicPr>
          <p:cNvPr id="8196" name="Picture 4" descr="http://www.cguytech.com/storage/Computer-Network-Security_wide.jpg?__SQUARESPACE_CACHEVERSION=13394843641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00" y="2582638"/>
            <a:ext cx="666750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Computer in Finance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421228"/>
            <a:ext cx="4698355" cy="3514959"/>
          </a:xfrm>
        </p:spPr>
        <p:txBody>
          <a:bodyPr/>
          <a:lstStyle/>
          <a:p>
            <a:pPr lvl="0"/>
            <a:r>
              <a:rPr lang="uk-UA" dirty="0" err="1">
                <a:effectLst/>
              </a:rPr>
              <a:t>Communication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Spreadsheet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Software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Storage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Programmed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Transactions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Financial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Information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6146" name="Picture 2" descr="http://static.guim.co.uk/sys-images/Guardian/Pix/pictures/2011/9/13/1315928100593/FRANCE-ECONOMY-FINANCE-M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26" y="2670757"/>
            <a:ext cx="5122033" cy="307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 smtClean="0"/>
              <a:t>Communication</a:t>
            </a:r>
            <a:endParaRPr lang="uk-UA" dirty="0"/>
          </a:p>
        </p:txBody>
      </p:sp>
      <p:pic>
        <p:nvPicPr>
          <p:cNvPr id="9218" name="Picture 2" descr="http://www.mbcomms.com/images/financial_communic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54" y="2743311"/>
            <a:ext cx="264795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eacd-online.eu/sites/default/files/styles/width-max-middle/public/479370088_3326281261_o_2.jpg?itok=T5Q9C9K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70" y="2995522"/>
            <a:ext cx="4381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Spreadsheet</a:t>
            </a:r>
            <a:r>
              <a:rPr lang="uk-UA" dirty="0"/>
              <a:t> </a:t>
            </a:r>
            <a:r>
              <a:rPr lang="uk-UA" dirty="0" err="1" smtClean="0"/>
              <a:t>Software</a:t>
            </a:r>
            <a:endParaRPr lang="uk-UA" dirty="0"/>
          </a:p>
        </p:txBody>
      </p:sp>
      <p:pic>
        <p:nvPicPr>
          <p:cNvPr id="10242" name="Picture 2" descr="http://www.activewin.com/reviews/software/apps/corel/wordperfecto2k/images/Quatt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4" y="2870655"/>
            <a:ext cx="4133090" cy="308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simpleplanning.net/images/budget_planner/budget_spending_analyzer_exc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42" y="2870655"/>
            <a:ext cx="4017180" cy="325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 smtClean="0"/>
              <a:t>Storage</a:t>
            </a:r>
            <a:endParaRPr lang="uk-UA" dirty="0"/>
          </a:p>
        </p:txBody>
      </p:sp>
      <p:pic>
        <p:nvPicPr>
          <p:cNvPr id="11266" name="Picture 2" descr="http://www.carolinasit.com/Health_Care/wp-content/uploads/2010/10/iStock_000006910539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60" y="2730321"/>
            <a:ext cx="4725518" cy="35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collegepals.org/wp-content/uploads/2011/12/T4100100-Abstract_computer_artwork_of_computer_data_storage-SP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30" y="2730321"/>
            <a:ext cx="4581447" cy="35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Programmed</a:t>
            </a:r>
            <a:r>
              <a:rPr lang="uk-UA" dirty="0"/>
              <a:t> </a:t>
            </a:r>
            <a:r>
              <a:rPr lang="uk-UA" dirty="0" err="1" smtClean="0"/>
              <a:t>Transactions</a:t>
            </a:r>
            <a:endParaRPr lang="uk-UA" dirty="0"/>
          </a:p>
        </p:txBody>
      </p:sp>
      <p:pic>
        <p:nvPicPr>
          <p:cNvPr id="12290" name="Picture 2" descr="http://cdn.shopify.com/s/files/1/0249/5677/files/haz5.gif?43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2" y="2948076"/>
            <a:ext cx="9873853" cy="26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Financial</a:t>
            </a:r>
            <a:r>
              <a:rPr lang="uk-UA" dirty="0"/>
              <a:t> </a:t>
            </a:r>
            <a:r>
              <a:rPr lang="uk-UA" dirty="0" err="1" smtClean="0"/>
              <a:t>Information</a:t>
            </a:r>
            <a:endParaRPr lang="uk-UA" dirty="0"/>
          </a:p>
        </p:txBody>
      </p:sp>
      <p:pic>
        <p:nvPicPr>
          <p:cNvPr id="13314" name="Picture 2" descr="http://thetradetechblog.com/wp-content/uploads/sites/17/FinancialInfor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80" y="3055512"/>
            <a:ext cx="3605057" cy="26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mercuria.com/sites/default/files/styles/main_image/public/GRAPH-colour_resiz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91" y="3055512"/>
            <a:ext cx="5675202" cy="26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8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in Engineering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421228"/>
            <a:ext cx="4698355" cy="3514959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CAD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CFD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File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Sending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Alterations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7170" name="Picture 2" descr="http://www.etet2014.com/images/me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4" y="2627891"/>
            <a:ext cx="4739031" cy="355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7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CAD</a:t>
            </a:r>
            <a:endParaRPr lang="uk-UA" dirty="0"/>
          </a:p>
        </p:txBody>
      </p:sp>
      <p:pic>
        <p:nvPicPr>
          <p:cNvPr id="7" name="Picture 2" descr="http://www.tflex.com/images/pic_c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2578994"/>
            <a:ext cx="5076535" cy="38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amsimaging.com/Portals/117943/images/2d-3d-computer-aided-design-software-cad-61783-15701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767" y="2578994"/>
            <a:ext cx="5261508" cy="38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8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fields, </a:t>
            </a:r>
            <a:r>
              <a:rPr lang="en-US" dirty="0" smtClean="0"/>
              <a:t>where </a:t>
            </a:r>
            <a:r>
              <a:rPr lang="en-US" dirty="0" smtClean="0"/>
              <a:t>we are use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3775769" cy="3599316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Business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Finance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Engineering and design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Entertainment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Scientific Research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Medicine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Education</a:t>
            </a:r>
            <a:endParaRPr lang="uk-UA" dirty="0">
              <a:effectLst/>
            </a:endParaRPr>
          </a:p>
        </p:txBody>
      </p:sp>
      <p:pic>
        <p:nvPicPr>
          <p:cNvPr id="4098" name="Picture 2" descr="http://static.guim.co.uk/sys-images/Guardian/About/General/2009/6/30/1246373469711/Customers-use-computers-a-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8" y="2336873"/>
            <a:ext cx="5821203" cy="349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5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CFD</a:t>
            </a:r>
            <a:endParaRPr lang="uk-UA" dirty="0"/>
          </a:p>
        </p:txBody>
      </p:sp>
      <p:pic>
        <p:nvPicPr>
          <p:cNvPr id="16386" name="Picture 2" descr="http://www.mentor.com/company/news/flomerics-joins-nafems-cfd-working-group/mainColumnParagraphs/0/column1ColumnParagraphs/0/content_files/file0/NAFEMS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11" y="2880685"/>
            <a:ext cx="4368447" cy="28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wildeanalysis.co.uk/system/photos/248/original/ANSYS_CFD-Post_Turbo_Post.jpg?12711719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99" y="2434107"/>
            <a:ext cx="5111884" cy="40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1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File</a:t>
            </a:r>
            <a:r>
              <a:rPr lang="uk-UA" dirty="0"/>
              <a:t> </a:t>
            </a:r>
            <a:r>
              <a:rPr lang="uk-UA" dirty="0" err="1"/>
              <a:t>Sending</a:t>
            </a:r>
            <a:endParaRPr lang="uk-UA" dirty="0"/>
          </a:p>
        </p:txBody>
      </p:sp>
      <p:pic>
        <p:nvPicPr>
          <p:cNvPr id="17410" name="Picture 2" descr="http://www.eco-nomic.com/MOTORCAD/download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04" y="3086211"/>
            <a:ext cx="7364126" cy="28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Alterations</a:t>
            </a:r>
            <a:endParaRPr lang="uk-UA" dirty="0"/>
          </a:p>
        </p:txBody>
      </p:sp>
      <p:pic>
        <p:nvPicPr>
          <p:cNvPr id="14340" name="Picture 4" descr="http://www.newcenturyeng.com/repairs-alterations/images/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51" y="3062063"/>
            <a:ext cx="46101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immec.com/main/images/stories/mouse_draf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62" y="3062062"/>
            <a:ext cx="3978578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Computer</a:t>
            </a:r>
            <a:r>
              <a:rPr lang="en-US" dirty="0"/>
              <a:t>s</a:t>
            </a:r>
            <a:r>
              <a:rPr lang="uk-UA" dirty="0"/>
              <a:t> </a:t>
            </a:r>
            <a:r>
              <a:rPr lang="uk-UA" dirty="0" err="1"/>
              <a:t>in</a:t>
            </a:r>
            <a:r>
              <a:rPr lang="uk-UA" dirty="0"/>
              <a:t> </a:t>
            </a:r>
            <a:r>
              <a:rPr lang="uk-UA" dirty="0" err="1" smtClean="0"/>
              <a:t>Entertainment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4175014" cy="3599316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Music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Television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Movies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Art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Games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8194" name="Picture 2" descr="http://cdn.phys.org/newman/gfx/news/hires/2-visitors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82" y="2538136"/>
            <a:ext cx="48768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uk-UA" dirty="0"/>
          </a:p>
        </p:txBody>
      </p:sp>
      <p:pic>
        <p:nvPicPr>
          <p:cNvPr id="18434" name="Picture 2" descr="http://www.beantownboogiedown.com/storage/Studio-computer-7-24-2006%20big.jpg?__SQUARESPACE_CACHEVERSION=12577155210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6" y="2542079"/>
            <a:ext cx="5725237" cy="35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i.askask.com/2005/09/itunes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39" y="2542079"/>
            <a:ext cx="5135474" cy="35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6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Television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 smtClean="0"/>
              <a:t>Movies</a:t>
            </a:r>
            <a:endParaRPr lang="uk-UA" dirty="0"/>
          </a:p>
        </p:txBody>
      </p:sp>
      <p:pic>
        <p:nvPicPr>
          <p:cNvPr id="19458" name="Picture 2" descr="http://images.worldofapple.com/ausitunes_movies_148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33" y="2086343"/>
            <a:ext cx="7297742" cy="46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uk-UA" dirty="0"/>
          </a:p>
        </p:txBody>
      </p:sp>
      <p:pic>
        <p:nvPicPr>
          <p:cNvPr id="20484" name="Picture 4" descr="http://www.websitetemplates.bz/images/art_store_prestashop_theme_1188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31" y="1834166"/>
            <a:ext cx="4920840" cy="502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uk-UA" dirty="0"/>
          </a:p>
        </p:txBody>
      </p:sp>
      <p:pic>
        <p:nvPicPr>
          <p:cNvPr id="21506" name="Picture 2" descr="http://images.techhive.com/images/article/2014/03/gamestream-games-100251538-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2" y="2025410"/>
            <a:ext cx="8796458" cy="47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Computers</a:t>
            </a:r>
            <a:r>
              <a:rPr lang="uk-UA" dirty="0"/>
              <a:t> </a:t>
            </a:r>
            <a:r>
              <a:rPr lang="uk-UA" dirty="0" err="1"/>
              <a:t>in</a:t>
            </a:r>
            <a:r>
              <a:rPr lang="uk-UA" dirty="0"/>
              <a:t> </a:t>
            </a:r>
            <a:r>
              <a:rPr lang="uk-UA" dirty="0" err="1"/>
              <a:t>Scientific</a:t>
            </a:r>
            <a:r>
              <a:rPr lang="uk-UA" dirty="0"/>
              <a:t> </a:t>
            </a:r>
            <a:r>
              <a:rPr lang="uk-UA" dirty="0" err="1" smtClean="0"/>
              <a:t>Research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4084862" cy="3599316"/>
          </a:xfrm>
        </p:spPr>
        <p:txBody>
          <a:bodyPr/>
          <a:lstStyle/>
          <a:p>
            <a:pPr lvl="0"/>
            <a:r>
              <a:rPr lang="uk-UA" dirty="0" err="1">
                <a:effectLst/>
              </a:rPr>
              <a:t>Complex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Analysis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Solving Mathematical Equations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Prediction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Modeling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9218" name="Picture 2" descr="http://ecarbrief.com/wp-content/uploads/2014/03/Scientific-Re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152" y="2336873"/>
            <a:ext cx="6605834" cy="41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Complex</a:t>
            </a:r>
            <a:r>
              <a:rPr lang="uk-UA" dirty="0"/>
              <a:t> </a:t>
            </a:r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 smtClean="0"/>
              <a:t>Analysis</a:t>
            </a:r>
            <a:endParaRPr lang="uk-UA" dirty="0"/>
          </a:p>
        </p:txBody>
      </p:sp>
      <p:pic>
        <p:nvPicPr>
          <p:cNvPr id="22530" name="Picture 2" descr="http://www.limina-ao.com/clients/gallery2/HR/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0" y="2709929"/>
            <a:ext cx="5240790" cy="32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archaeologicalnetworks.files.wordpress.com/2011/11/spatial-networ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09" y="2426595"/>
            <a:ext cx="5422642" cy="37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Computers in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0323" y="2336874"/>
            <a:ext cx="4213650" cy="4308626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effectLst/>
              </a:rPr>
              <a:t>Computers Facilitate Communication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Mining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Benefits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Customer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Relationship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Management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Order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Fulfillment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Design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Graphics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Marketing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and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Advertising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Using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Computers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to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Manage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People</a:t>
            </a:r>
            <a:endParaRPr lang="uk-UA" dirty="0">
              <a:effectLst/>
            </a:endParaRPr>
          </a:p>
          <a:p>
            <a:pPr lvl="0"/>
            <a:r>
              <a:rPr lang="uk-UA" dirty="0" err="1">
                <a:effectLst/>
              </a:rPr>
              <a:t>Computer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Administration</a:t>
            </a:r>
            <a:endParaRPr lang="uk-UA" dirty="0">
              <a:effectLst/>
            </a:endParaRPr>
          </a:p>
        </p:txBody>
      </p:sp>
      <p:pic>
        <p:nvPicPr>
          <p:cNvPr id="5122" name="Picture 2" descr="https://encrypted-tbn1.gstatic.com/images?q=tbn:ANd9GcQD1SG5cFMbb2e9t7LcyCJTxnaozXiOCWhJSIwrIiMNvlnJW4ASRPgjwS_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51" y="3120867"/>
            <a:ext cx="5866029" cy="245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Solving Mathematical </a:t>
            </a:r>
            <a:r>
              <a:rPr lang="en-US" dirty="0" smtClean="0"/>
              <a:t>Equations</a:t>
            </a:r>
            <a:endParaRPr lang="uk-UA" dirty="0"/>
          </a:p>
        </p:txBody>
      </p:sp>
      <p:pic>
        <p:nvPicPr>
          <p:cNvPr id="23554" name="Picture 2" descr="http://www.sciword.demon.co.uk/cubicsolv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19" y="2040024"/>
            <a:ext cx="5794464" cy="470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5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Prediction</a:t>
            </a:r>
            <a:r>
              <a:rPr lang="uk-UA" dirty="0"/>
              <a:t> </a:t>
            </a:r>
            <a:r>
              <a:rPr lang="uk-UA" dirty="0" err="1" smtClean="0"/>
              <a:t>Modeling</a:t>
            </a:r>
            <a:endParaRPr lang="uk-UA" dirty="0"/>
          </a:p>
        </p:txBody>
      </p:sp>
      <p:pic>
        <p:nvPicPr>
          <p:cNvPr id="24578" name="Picture 2" descr="http://annmariecommunicatesinsurance.files.wordpress.com/2013/01/predictive-mode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43" y="2315290"/>
            <a:ext cx="6799016" cy="43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5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in </a:t>
            </a:r>
            <a:r>
              <a:rPr lang="en-US" dirty="0" smtClean="0"/>
              <a:t>medical 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252287" cy="3599316"/>
          </a:xfrm>
        </p:spPr>
        <p:txBody>
          <a:bodyPr/>
          <a:lstStyle/>
          <a:p>
            <a:r>
              <a:rPr lang="uk-UA" dirty="0" err="1">
                <a:effectLst/>
              </a:rPr>
              <a:t>Data</a:t>
            </a:r>
            <a:r>
              <a:rPr lang="uk-UA" dirty="0">
                <a:effectLst/>
              </a:rPr>
              <a:t> </a:t>
            </a:r>
            <a:r>
              <a:rPr lang="uk-UA" dirty="0" err="1" smtClean="0">
                <a:effectLst/>
              </a:rPr>
              <a:t>Storage</a:t>
            </a:r>
            <a:endParaRPr lang="en-US" dirty="0" smtClean="0">
              <a:effectLst/>
            </a:endParaRPr>
          </a:p>
          <a:p>
            <a:r>
              <a:rPr lang="uk-UA" dirty="0" err="1" smtClean="0">
                <a:effectLst/>
              </a:rPr>
              <a:t>Surgical</a:t>
            </a:r>
            <a:r>
              <a:rPr lang="uk-UA" dirty="0" smtClean="0">
                <a:effectLst/>
              </a:rPr>
              <a:t> </a:t>
            </a:r>
            <a:r>
              <a:rPr lang="uk-UA" dirty="0" err="1" smtClean="0">
                <a:effectLst/>
              </a:rPr>
              <a:t>Procedures</a:t>
            </a:r>
            <a:endParaRPr lang="en-US" dirty="0" smtClean="0">
              <a:effectLst/>
            </a:endParaRPr>
          </a:p>
          <a:p>
            <a:r>
              <a:rPr lang="uk-UA" dirty="0" err="1" smtClean="0">
                <a:effectLst/>
              </a:rPr>
              <a:t>Diagnostic</a:t>
            </a:r>
            <a:r>
              <a:rPr lang="uk-UA" dirty="0" smtClean="0">
                <a:effectLst/>
              </a:rPr>
              <a:t> </a:t>
            </a:r>
            <a:r>
              <a:rPr lang="uk-UA" dirty="0" err="1" smtClean="0">
                <a:effectLst/>
              </a:rPr>
              <a:t>Tests</a:t>
            </a:r>
            <a:endParaRPr lang="en-US" dirty="0" smtClean="0">
              <a:effectLst/>
            </a:endParaRPr>
          </a:p>
          <a:p>
            <a:r>
              <a:rPr lang="uk-UA" dirty="0" err="1" smtClean="0">
                <a:effectLst/>
              </a:rPr>
              <a:t>Knowledge</a:t>
            </a:r>
            <a:r>
              <a:rPr lang="uk-UA" dirty="0" smtClean="0">
                <a:effectLst/>
              </a:rPr>
              <a:t> </a:t>
            </a:r>
            <a:r>
              <a:rPr lang="uk-UA" dirty="0" err="1">
                <a:effectLst/>
              </a:rPr>
              <a:t>Sharing</a:t>
            </a:r>
            <a:endParaRPr lang="uk-UA" dirty="0"/>
          </a:p>
        </p:txBody>
      </p:sp>
      <p:pic>
        <p:nvPicPr>
          <p:cNvPr id="10242" name="Picture 2" descr="http://www.medicalpda.net/images/the-value-of-portable-computers-to-the-medical-field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612" y="2586507"/>
            <a:ext cx="49149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6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/>
              <a:t>Storage</a:t>
            </a:r>
            <a:endParaRPr lang="uk-UA" dirty="0"/>
          </a:p>
        </p:txBody>
      </p:sp>
      <p:pic>
        <p:nvPicPr>
          <p:cNvPr id="1026" name="Picture 2" descr="http://www.techhealthperspectives.com/files/2013/07/phot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01" y="2835386"/>
            <a:ext cx="37147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entousers.com/wp-content/uploads/2008/04/initial-patients-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76" y="2797286"/>
            <a:ext cx="3502025" cy="31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8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Surgical</a:t>
            </a:r>
            <a:r>
              <a:rPr lang="uk-UA" dirty="0"/>
              <a:t> </a:t>
            </a:r>
            <a:r>
              <a:rPr lang="uk-UA" dirty="0" err="1"/>
              <a:t>Procedures</a:t>
            </a:r>
            <a:endParaRPr lang="uk-UA" dirty="0"/>
          </a:p>
        </p:txBody>
      </p:sp>
      <p:pic>
        <p:nvPicPr>
          <p:cNvPr id="2050" name="Picture 2" descr="http://www.roboticoncology.com/images/content/da-vinci-robotic-prostatectom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20" y="2899910"/>
            <a:ext cx="4352031" cy="29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pineuniverse.com/sites/default/files/legacy-images/aesop-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191" y="2652399"/>
            <a:ext cx="4078202" cy="339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Diagnostic</a:t>
            </a:r>
            <a:r>
              <a:rPr lang="uk-UA" dirty="0"/>
              <a:t> </a:t>
            </a:r>
            <a:r>
              <a:rPr lang="uk-UA" dirty="0" err="1" smtClean="0"/>
              <a:t>Tests</a:t>
            </a:r>
            <a:endParaRPr lang="uk-UA" dirty="0"/>
          </a:p>
        </p:txBody>
      </p:sp>
      <p:pic>
        <p:nvPicPr>
          <p:cNvPr id="3074" name="Picture 2" descr="http://www.medicalpda.net/images/portable-computer-helpful-tool-in-the-field-of-medicin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55" y="2752523"/>
            <a:ext cx="49149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siemens.com/press/pool/de/pressebilder/2012/innovationnews/072dpi/IN201202/IN20120203-01_072dp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82" y="260964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in education 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806079" cy="3599316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Audio-visual aids in teaching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Better presentation of information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Access to the Internet</a:t>
            </a:r>
            <a:endParaRPr lang="uk-UA" dirty="0">
              <a:effectLst/>
            </a:endParaRPr>
          </a:p>
          <a:p>
            <a:pPr lvl="0"/>
            <a:r>
              <a:rPr lang="en-US" dirty="0">
                <a:effectLst/>
              </a:rPr>
              <a:t>Quick communication between students, teachers and parents</a:t>
            </a:r>
            <a:endParaRPr lang="uk-UA" dirty="0">
              <a:effectLst/>
            </a:endParaRPr>
          </a:p>
          <a:p>
            <a:endParaRPr lang="uk-UA" dirty="0"/>
          </a:p>
        </p:txBody>
      </p:sp>
      <p:pic>
        <p:nvPicPr>
          <p:cNvPr id="11266" name="Picture 2" descr="http://image.shutterstock.com/display_pic_with_logo/803866/157634834/stock-vector-open-books-and-icons-of-science-the-concept-of-modern-education-file-is-saved-in-ai-eps-version-1576348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77" y="2336873"/>
            <a:ext cx="3682330" cy="38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3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education </a:t>
            </a:r>
            <a:endParaRPr lang="uk-UA" dirty="0"/>
          </a:p>
        </p:txBody>
      </p:sp>
      <p:pic>
        <p:nvPicPr>
          <p:cNvPr id="1026" name="Picture 2" descr="http://gdb.voanews.com/0FD631A3-69A1-4A8D-BC39-9AC0D993B0E0_w640_r1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7" y="3054551"/>
            <a:ext cx="5292188" cy="297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cademics-software.com/images/online%20edu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06" y="2871341"/>
            <a:ext cx="42195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6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resentation </a:t>
            </a:r>
            <a:r>
              <a:rPr lang="en-US" dirty="0"/>
              <a:t>of information</a:t>
            </a:r>
            <a:endParaRPr lang="uk-UA" dirty="0"/>
          </a:p>
        </p:txBody>
      </p:sp>
      <p:pic>
        <p:nvPicPr>
          <p:cNvPr id="2050" name="Picture 2" descr="http://1.bp.blogspot.com/-8--PwIpMyRs/UcSE904PwzI/AAAAAAAAABI/aSQFo3l0zuw/s1600/STEM+Presentation+5.30.13+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8" y="2601530"/>
            <a:ext cx="5509161" cy="36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resentermedia.com/blog/wp-content/uploads/2012/04/keynote_powerpoint-400x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14" y="2750845"/>
            <a:ext cx="3810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3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to the Internet </a:t>
            </a:r>
            <a:endParaRPr lang="uk-UA" dirty="0"/>
          </a:p>
        </p:txBody>
      </p:sp>
      <p:pic>
        <p:nvPicPr>
          <p:cNvPr id="3074" name="Picture 2" descr="http://www.onlinecultus.com/wp-content/uploads/2012/10/online-offerin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17" y="2060620"/>
            <a:ext cx="6641268" cy="47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56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Computers Facilitate </a:t>
            </a:r>
            <a:r>
              <a:rPr lang="en-US" dirty="0" smtClean="0"/>
              <a:t>Communication</a:t>
            </a:r>
            <a:endParaRPr lang="uk-UA" dirty="0"/>
          </a:p>
        </p:txBody>
      </p:sp>
      <p:pic>
        <p:nvPicPr>
          <p:cNvPr id="1028" name="Picture 4" descr="http://www.bradmarley.com/wp-content/uploads/2013/01/email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2384066"/>
            <a:ext cx="4458477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qf.com.qa/app/media/14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77" y="3476335"/>
            <a:ext cx="4184605" cy="29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7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Data</a:t>
            </a:r>
            <a:r>
              <a:rPr lang="uk-UA" dirty="0"/>
              <a:t> </a:t>
            </a:r>
            <a:r>
              <a:rPr lang="uk-UA" dirty="0" err="1"/>
              <a:t>Mining</a:t>
            </a:r>
            <a:r>
              <a:rPr lang="uk-UA" dirty="0"/>
              <a:t> </a:t>
            </a:r>
            <a:r>
              <a:rPr lang="uk-UA" dirty="0" err="1" smtClean="0"/>
              <a:t>Benefits</a:t>
            </a:r>
            <a:endParaRPr lang="uk-UA" dirty="0"/>
          </a:p>
        </p:txBody>
      </p:sp>
      <p:pic>
        <p:nvPicPr>
          <p:cNvPr id="2054" name="Picture 6" descr="http://www.dataminingservices.org/wp-content/themes/atahualpa/images/data-mining-services-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13" y="2895263"/>
            <a:ext cx="7705565" cy="26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Customer</a:t>
            </a:r>
            <a:r>
              <a:rPr lang="uk-UA" dirty="0"/>
              <a:t> </a:t>
            </a:r>
            <a:r>
              <a:rPr lang="uk-UA" dirty="0" err="1"/>
              <a:t>Relationship</a:t>
            </a:r>
            <a:r>
              <a:rPr lang="uk-UA" dirty="0"/>
              <a:t> </a:t>
            </a:r>
            <a:r>
              <a:rPr lang="uk-UA" dirty="0" err="1" smtClean="0"/>
              <a:t>Management</a:t>
            </a:r>
            <a:endParaRPr lang="uk-UA" dirty="0"/>
          </a:p>
        </p:txBody>
      </p:sp>
      <p:pic>
        <p:nvPicPr>
          <p:cNvPr id="3080" name="Picture 8" descr="http://www.catapultsystems.com/SiteCollectionImages/Solutions/xrm_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37" y="2231801"/>
            <a:ext cx="65246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Order</a:t>
            </a:r>
            <a:r>
              <a:rPr lang="uk-UA" dirty="0"/>
              <a:t> </a:t>
            </a:r>
            <a:r>
              <a:rPr lang="uk-UA" dirty="0" err="1" smtClean="0"/>
              <a:t>Fulfillment</a:t>
            </a:r>
            <a:endParaRPr lang="uk-UA" dirty="0"/>
          </a:p>
        </p:txBody>
      </p:sp>
      <p:pic>
        <p:nvPicPr>
          <p:cNvPr id="4098" name="Picture 2" descr="http://m5.paperblog.com/i/69/699032/order-fulfillment-in-an-omnichannel-environme-L-vMQWJ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67" y="2034437"/>
            <a:ext cx="4635366" cy="46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Marketing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 smtClean="0"/>
              <a:t>Advertising</a:t>
            </a:r>
            <a:endParaRPr lang="uk-UA" dirty="0"/>
          </a:p>
        </p:txBody>
      </p:sp>
      <p:pic>
        <p:nvPicPr>
          <p:cNvPr id="5122" name="Picture 2" descr="http://www.7starptc.com/wp-content/uploads/2014/09/mobile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8" y="2880352"/>
            <a:ext cx="4725849" cy="26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rzvcreative.com/wp-content/uploads/2014/06/social-media-marke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17" y="2880352"/>
            <a:ext cx="4609608" cy="26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uk-UA" dirty="0" err="1"/>
              <a:t>Design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 smtClean="0"/>
              <a:t>Graphics</a:t>
            </a:r>
            <a:endParaRPr lang="uk-UA" dirty="0"/>
          </a:p>
        </p:txBody>
      </p:sp>
      <p:pic>
        <p:nvPicPr>
          <p:cNvPr id="6146" name="Picture 2" descr="http://www.checkpointgraphics.com/cp/wp-content/uploads/2013/04/folded-brochure-printing-480x3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2717553"/>
            <a:ext cx="45720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habsmedia.co.za/images/graph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91" y="2717553"/>
            <a:ext cx="543877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234</Words>
  <Application>Microsoft Office PowerPoint</Application>
  <PresentationFormat>Widescreen</PresentationFormat>
  <Paragraphs>88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Trebuchet MS</vt:lpstr>
      <vt:lpstr>1_Berlin</vt:lpstr>
      <vt:lpstr>Computer users</vt:lpstr>
      <vt:lpstr>Different fields, where we are use computers</vt:lpstr>
      <vt:lpstr>Computers in business</vt:lpstr>
      <vt:lpstr>Computers Facilitate Communication</vt:lpstr>
      <vt:lpstr>Data Mining Benefits</vt:lpstr>
      <vt:lpstr>Customer Relationship Management</vt:lpstr>
      <vt:lpstr>Order Fulfillment</vt:lpstr>
      <vt:lpstr>Marketing and Advertising</vt:lpstr>
      <vt:lpstr>Design and Graphics</vt:lpstr>
      <vt:lpstr>Using Computers to Manage People</vt:lpstr>
      <vt:lpstr>Computer Administration</vt:lpstr>
      <vt:lpstr>Computer in Finance</vt:lpstr>
      <vt:lpstr>Communication</vt:lpstr>
      <vt:lpstr>Spreadsheet Software</vt:lpstr>
      <vt:lpstr>Data Storage</vt:lpstr>
      <vt:lpstr>Programmed Transactions</vt:lpstr>
      <vt:lpstr>Financial Information</vt:lpstr>
      <vt:lpstr>Computers in Engineering</vt:lpstr>
      <vt:lpstr>CAD</vt:lpstr>
      <vt:lpstr>CFD</vt:lpstr>
      <vt:lpstr>File Sending</vt:lpstr>
      <vt:lpstr>Alterations</vt:lpstr>
      <vt:lpstr>Computers in Entertainment</vt:lpstr>
      <vt:lpstr>Music</vt:lpstr>
      <vt:lpstr>Television and Movies</vt:lpstr>
      <vt:lpstr>Art</vt:lpstr>
      <vt:lpstr>Games</vt:lpstr>
      <vt:lpstr>Computers in Scientific Research</vt:lpstr>
      <vt:lpstr>Complex Data Analysis</vt:lpstr>
      <vt:lpstr>Solving Mathematical Equations</vt:lpstr>
      <vt:lpstr>Prediction Modeling</vt:lpstr>
      <vt:lpstr>Computers in medical </vt:lpstr>
      <vt:lpstr>Data Storage</vt:lpstr>
      <vt:lpstr>Surgical Procedures</vt:lpstr>
      <vt:lpstr>Diagnostic Tests</vt:lpstr>
      <vt:lpstr>Computers in education </vt:lpstr>
      <vt:lpstr>Online education </vt:lpstr>
      <vt:lpstr>Presentation of information</vt:lpstr>
      <vt:lpstr>Access to the Internet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Volodia Kuzmenko</dc:creator>
  <cp:lastModifiedBy>Volodia Kuzmenko</cp:lastModifiedBy>
  <cp:revision>23</cp:revision>
  <dcterms:created xsi:type="dcterms:W3CDTF">2014-09-14T21:13:54Z</dcterms:created>
  <dcterms:modified xsi:type="dcterms:W3CDTF">2014-09-20T21:30:14Z</dcterms:modified>
</cp:coreProperties>
</file>